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3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491d427fb4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3491d427fb4_0_4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91d427fb4_0_4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491d427fb4_0_4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91d427fb4_0_4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3491d427fb4_0_4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91d427fb4_0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3491d427fb4_0_4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491d427fb4_0_4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491d427fb4_0_4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95670" y="26671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1975 - 1979</a:t>
            </a:r>
            <a:endParaRPr sz="2500">
              <a:solidFill>
                <a:srgbClr val="231F20"/>
              </a:solidFill>
              <a:latin typeface="Inter"/>
              <a:ea typeface="Inter"/>
              <a:cs typeface="Inter"/>
              <a:sym typeface="Inter"/>
            </a:endParaRPr>
          </a:p>
        </p:txBody>
      </p:sp>
      <p:sp>
        <p:nvSpPr>
          <p:cNvPr id="55" name="Google Shape;55;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 name="Google Shape;56;p13"/>
          <p:cNvGrpSpPr/>
          <p:nvPr/>
        </p:nvGrpSpPr>
        <p:grpSpPr>
          <a:xfrm>
            <a:off x="-127008" y="4615004"/>
            <a:ext cx="9398022" cy="468724"/>
            <a:chOff x="204" y="0"/>
            <a:chExt cx="25061391" cy="1249931"/>
          </a:xfrm>
        </p:grpSpPr>
        <p:grpSp>
          <p:nvGrpSpPr>
            <p:cNvPr id="57" name="Google Shape;57;p13"/>
            <p:cNvGrpSpPr/>
            <p:nvPr/>
          </p:nvGrpSpPr>
          <p:grpSpPr>
            <a:xfrm rot="5400000">
              <a:off x="12002369" y="-11663474"/>
              <a:ext cx="1249931" cy="24576878"/>
              <a:chOff x="0" y="-38100"/>
              <a:chExt cx="246900" cy="4854692"/>
            </a:xfrm>
          </p:grpSpPr>
          <p:sp>
            <p:nvSpPr>
              <p:cNvPr id="58" name="Google Shape;58;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9" name="Google Shape;59;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60" name="Google Shape;60;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1" name="Google Shape;61;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2" name="Google Shape;62;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3" name="Google Shape;63;p13"/>
          <p:cNvSpPr txBox="1"/>
          <p:nvPr/>
        </p:nvSpPr>
        <p:spPr>
          <a:xfrm>
            <a:off x="1276990" y="18097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CAMBODIAN</a:t>
            </a:r>
            <a:r>
              <a:rPr b="1" lang="en" sz="4200">
                <a:solidFill>
                  <a:srgbClr val="231F20"/>
                </a:solidFill>
                <a:latin typeface="Halant"/>
                <a:ea typeface="Halant"/>
                <a:cs typeface="Halant"/>
                <a:sym typeface="Halant"/>
              </a:rPr>
              <a:t> GENOCIDE</a:t>
            </a:r>
            <a:endParaRPr sz="700"/>
          </a:p>
        </p:txBody>
      </p:sp>
      <p:sp>
        <p:nvSpPr>
          <p:cNvPr id="64" name="Google Shape;64;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522350" y="1045375"/>
            <a:ext cx="7407300" cy="22011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Cambodian Civil War began in 1967</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Cambodian government and its allies (including US) against the Cambodian communists (supported by </a:t>
            </a:r>
            <a:r>
              <a:rPr lang="en" sz="1300">
                <a:solidFill>
                  <a:schemeClr val="dk1"/>
                </a:solidFill>
                <a:latin typeface="Inter"/>
                <a:ea typeface="Inter"/>
                <a:cs typeface="Inter"/>
                <a:sym typeface="Inter"/>
              </a:rPr>
              <a:t>Viet Cong</a:t>
            </a:r>
            <a:r>
              <a:rPr lang="en" sz="1300">
                <a:solidFill>
                  <a:schemeClr val="dk1"/>
                </a:solidFill>
                <a:latin typeface="Inter"/>
                <a:ea typeface="Inter"/>
                <a:cs typeface="Inter"/>
                <a:sym typeface="Inter"/>
              </a:rPr>
              <a:t>)</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The Communist Party (also known as the Khmer Rouge) took control of Cambodia in 1975 with Pol Pot as their leader</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Radical reorganization of society followed the change of power:</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Those who lived in cities forcibly removed to the country to be farmers (gov wanted to create a classless agrarian society)</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Mismanagement of the economy led to food and medical shortages </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Labor brigades were created, splitting apart families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Religious &amp; ethnic minorities faced persecution </a:t>
            </a:r>
            <a:endParaRPr sz="1300">
              <a:solidFill>
                <a:schemeClr val="dk1"/>
              </a:solidFill>
              <a:latin typeface="Inter"/>
              <a:ea typeface="Inter"/>
              <a:cs typeface="Inter"/>
              <a:sym typeface="Inter"/>
            </a:endParaRPr>
          </a:p>
        </p:txBody>
      </p:sp>
      <p:sp>
        <p:nvSpPr>
          <p:cNvPr id="70" name="Google Shape;70;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1" name="Google Shape;71;p14"/>
          <p:cNvGrpSpPr/>
          <p:nvPr/>
        </p:nvGrpSpPr>
        <p:grpSpPr>
          <a:xfrm>
            <a:off x="-127008" y="4615004"/>
            <a:ext cx="9398022" cy="468724"/>
            <a:chOff x="204" y="0"/>
            <a:chExt cx="25061391" cy="1249931"/>
          </a:xfrm>
        </p:grpSpPr>
        <p:grpSp>
          <p:nvGrpSpPr>
            <p:cNvPr id="72" name="Google Shape;72;p14"/>
            <p:cNvGrpSpPr/>
            <p:nvPr/>
          </p:nvGrpSpPr>
          <p:grpSpPr>
            <a:xfrm rot="5400000">
              <a:off x="12002369" y="-11663474"/>
              <a:ext cx="1249931" cy="24576878"/>
              <a:chOff x="0" y="-38100"/>
              <a:chExt cx="246900" cy="4854692"/>
            </a:xfrm>
          </p:grpSpPr>
          <p:sp>
            <p:nvSpPr>
              <p:cNvPr id="73" name="Google Shape;73;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4" name="Google Shape;74;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5" name="Google Shape;75;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6" name="Google Shape;76;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7" name="Google Shape;77;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8" name="Google Shape;78;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sp>
        <p:nvSpPr>
          <p:cNvPr id="79" name="Google Shape;79;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nvSpPr>
        <p:spPr>
          <a:xfrm>
            <a:off x="522350" y="1045375"/>
            <a:ext cx="7407300" cy="26013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Dismantled traditions and heritage</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Buddhist monks called “parasites” and temples seized or destroyed</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Individuality illegal</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Everyone wore loose fitting black clothing, which became the peasant outfit that was the national iform</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Traditional family ties targeted</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Children separated from families and people put into forced labor brigades which migrated</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Reeducation schools for propaganda consumption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Collectivized property and focused on expanding rice cultivation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Demanded unwavering loyalty to “the organization” and anyone considered to be unfaithful were “smashed” (weeded out and murdered)</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Targeted intellectuals, those who lived in cities, and religious and ethnic minorities</a:t>
            </a:r>
            <a:endParaRPr sz="1300">
              <a:solidFill>
                <a:schemeClr val="dk1"/>
              </a:solidFill>
              <a:latin typeface="Inter"/>
              <a:ea typeface="Inter"/>
              <a:cs typeface="Inter"/>
              <a:sym typeface="Inter"/>
            </a:endParaRPr>
          </a:p>
        </p:txBody>
      </p:sp>
      <p:sp>
        <p:nvSpPr>
          <p:cNvPr id="85" name="Google Shape;85;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6" name="Google Shape;86;p15"/>
          <p:cNvGrpSpPr/>
          <p:nvPr/>
        </p:nvGrpSpPr>
        <p:grpSpPr>
          <a:xfrm>
            <a:off x="-127008" y="4615004"/>
            <a:ext cx="9398022" cy="468724"/>
            <a:chOff x="204" y="0"/>
            <a:chExt cx="25061391" cy="1249931"/>
          </a:xfrm>
        </p:grpSpPr>
        <p:grpSp>
          <p:nvGrpSpPr>
            <p:cNvPr id="87" name="Google Shape;87;p15"/>
            <p:cNvGrpSpPr/>
            <p:nvPr/>
          </p:nvGrpSpPr>
          <p:grpSpPr>
            <a:xfrm rot="5400000">
              <a:off x="12002369" y="-11663474"/>
              <a:ext cx="1249931" cy="24576878"/>
              <a:chOff x="0" y="-38100"/>
              <a:chExt cx="246900" cy="4854692"/>
            </a:xfrm>
          </p:grpSpPr>
          <p:sp>
            <p:nvSpPr>
              <p:cNvPr id="88" name="Google Shape;8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9" name="Google Shape;8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0" name="Google Shape;9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1" name="Google Shape;9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2" name="Google Shape;9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3" name="Google Shape;93;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94" name="Google Shape;94;p15"/>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LIFE UNDER KHMER ROUGE</a:t>
            </a:r>
            <a:endParaRPr sz="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6"/>
          <p:cNvSpPr txBox="1"/>
          <p:nvPr/>
        </p:nvSpPr>
        <p:spPr>
          <a:xfrm>
            <a:off x="522350" y="1045375"/>
            <a:ext cx="7407300" cy="22011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Khmer Rouge deemed everyone who followed them “pure people” and eliminated those who they considered to be “impure”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Ethnic minorities targeted: Chinese, Vietnamese, and Muslim Cham (80% murdered)</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Intellectuals targeted: doctors, lawyers, teachers, even people who wore glasses or knew a foreign language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Buddhism targeted as a “reactionary religion”</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95% of Buddhist temples destroyed</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Only about 2,000 Buddhist monks survived out of about 70,000</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Estimated 2,000,000 Cambodians died from starvation, torture, or execution between 1975-1979</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Mass graves around the country, known as the “killing fields”</a:t>
            </a:r>
            <a:endParaRPr sz="1300">
              <a:solidFill>
                <a:schemeClr val="dk1"/>
              </a:solidFill>
              <a:latin typeface="Inter"/>
              <a:ea typeface="Inter"/>
              <a:cs typeface="Inter"/>
              <a:sym typeface="Inter"/>
            </a:endParaRPr>
          </a:p>
        </p:txBody>
      </p:sp>
      <p:sp>
        <p:nvSpPr>
          <p:cNvPr id="100" name="Google Shape;100;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1" name="Google Shape;101;p16"/>
          <p:cNvGrpSpPr/>
          <p:nvPr/>
        </p:nvGrpSpPr>
        <p:grpSpPr>
          <a:xfrm>
            <a:off x="-127008" y="4615004"/>
            <a:ext cx="9398022" cy="468724"/>
            <a:chOff x="204" y="0"/>
            <a:chExt cx="25061391" cy="1249931"/>
          </a:xfrm>
        </p:grpSpPr>
        <p:grpSp>
          <p:nvGrpSpPr>
            <p:cNvPr id="102" name="Google Shape;102;p16"/>
            <p:cNvGrpSpPr/>
            <p:nvPr/>
          </p:nvGrpSpPr>
          <p:grpSpPr>
            <a:xfrm rot="5400000">
              <a:off x="12002369" y="-11663474"/>
              <a:ext cx="1249931" cy="24576878"/>
              <a:chOff x="0" y="-38100"/>
              <a:chExt cx="246900" cy="4854692"/>
            </a:xfrm>
          </p:grpSpPr>
          <p:sp>
            <p:nvSpPr>
              <p:cNvPr id="103" name="Google Shape;10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4" name="Google Shape;104;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5" name="Google Shape;105;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6" name="Google Shape;10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7" name="Google Shape;10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8" name="Google Shape;108;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9" name="Google Shape;109;p16"/>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GENOCIDE</a:t>
            </a:r>
            <a:endParaRPr sz="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7"/>
          <p:cNvSpPr txBox="1"/>
          <p:nvPr/>
        </p:nvSpPr>
        <p:spPr>
          <a:xfrm>
            <a:off x="522350" y="1045375"/>
            <a:ext cx="7240200" cy="2401200"/>
          </a:xfrm>
          <a:prstGeom prst="rect">
            <a:avLst/>
          </a:prstGeom>
          <a:noFill/>
          <a:ln>
            <a:noFill/>
          </a:ln>
        </p:spPr>
        <p:txBody>
          <a:bodyPr anchorCtr="0" anchor="t" bIns="0" lIns="0" spcFirstLastPara="1" rIns="0" wrap="square" tIns="0">
            <a:sp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Foreign journalists reported on the atrocities of Cambodia, although Cambodia quickly sealed itself off from the rest of the world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United States publicly denounced the actions of Khmer Rouge, but did not take action to stop them</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Aftermath of the loss of the US in the Vietnam War &amp; other Cold War tensions made them hesitant to get involved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1994- US President Clinton signed the Cambodian Genocide Justice Act, which brought the main perpatrators of the crimes to trial. The US gave $500,000 to help with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1997- Cambodians started the process to get help from the United Nations to prosecute the former leaders of Khmer Rouge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United Nations &amp; Cambodia reached an agreement in 2003 to create a tribunal based on international and Cambodian law to bring to trial those most responsible for the crimes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Tribunal began in 2006</a:t>
            </a:r>
            <a:endParaRPr sz="1200">
              <a:solidFill>
                <a:schemeClr val="dk1"/>
              </a:solidFill>
              <a:latin typeface="Inter"/>
              <a:ea typeface="Inter"/>
              <a:cs typeface="Inter"/>
              <a:sym typeface="Inter"/>
            </a:endParaRPr>
          </a:p>
        </p:txBody>
      </p:sp>
      <p:sp>
        <p:nvSpPr>
          <p:cNvPr id="115" name="Google Shape;115;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6" name="Google Shape;116;p17"/>
          <p:cNvGrpSpPr/>
          <p:nvPr/>
        </p:nvGrpSpPr>
        <p:grpSpPr>
          <a:xfrm>
            <a:off x="-127008" y="4615004"/>
            <a:ext cx="9398022" cy="468724"/>
            <a:chOff x="204" y="0"/>
            <a:chExt cx="25061391" cy="1249931"/>
          </a:xfrm>
        </p:grpSpPr>
        <p:grpSp>
          <p:nvGrpSpPr>
            <p:cNvPr id="117" name="Google Shape;117;p17"/>
            <p:cNvGrpSpPr/>
            <p:nvPr/>
          </p:nvGrpSpPr>
          <p:grpSpPr>
            <a:xfrm rot="5400000">
              <a:off x="12002369" y="-11663474"/>
              <a:ext cx="1249931" cy="24576878"/>
              <a:chOff x="0" y="-38100"/>
              <a:chExt cx="246900" cy="4854692"/>
            </a:xfrm>
          </p:grpSpPr>
          <p:sp>
            <p:nvSpPr>
              <p:cNvPr id="118" name="Google Shape;11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9" name="Google Shape;119;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0" name="Google Shape;120;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1" name="Google Shape;12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2" name="Google Shape;12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3" name="Google Shape;123;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4" name="Google Shape;124;p17"/>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INTERNATIONAL RESPONSES</a:t>
            </a:r>
            <a:endParaRPr sz="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pSp>
        <p:nvGrpSpPr>
          <p:cNvPr id="129" name="Google Shape;129;p18"/>
          <p:cNvGrpSpPr/>
          <p:nvPr/>
        </p:nvGrpSpPr>
        <p:grpSpPr>
          <a:xfrm>
            <a:off x="-127008" y="4615004"/>
            <a:ext cx="9398022" cy="468724"/>
            <a:chOff x="204" y="0"/>
            <a:chExt cx="25061391" cy="1249931"/>
          </a:xfrm>
        </p:grpSpPr>
        <p:grpSp>
          <p:nvGrpSpPr>
            <p:cNvPr id="130" name="Google Shape;130;p18"/>
            <p:cNvGrpSpPr/>
            <p:nvPr/>
          </p:nvGrpSpPr>
          <p:grpSpPr>
            <a:xfrm rot="5400000">
              <a:off x="12002369" y="-11663474"/>
              <a:ext cx="1249931" cy="24576878"/>
              <a:chOff x="0" y="-38100"/>
              <a:chExt cx="246900" cy="4854692"/>
            </a:xfrm>
          </p:grpSpPr>
          <p:sp>
            <p:nvSpPr>
              <p:cNvPr id="131" name="Google Shape;131;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2" name="Google Shape;132;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3" name="Google Shape;133;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34" name="Google Shape;134;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5" name="Google Shape;135;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6" name="Google Shape;136;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7" name="Google Shape;137;p18"/>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TESTIMONY</a:t>
            </a:r>
            <a:endParaRPr sz="100"/>
          </a:p>
        </p:txBody>
      </p:sp>
      <p:sp>
        <p:nvSpPr>
          <p:cNvPr id="138" name="Google Shape;138;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9" name="Google Shape;139;p18"/>
          <p:cNvSpPr txBox="1"/>
          <p:nvPr/>
        </p:nvSpPr>
        <p:spPr>
          <a:xfrm>
            <a:off x="522350" y="1045375"/>
            <a:ext cx="8188500" cy="3216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 don't remember much of what had happen but here are bits and pieces. (1976) I remember my father coming home one even and telling us that we needed to leave our home and flee toward Thailand. Then I had four brother, a baby brother, and two eldest sisters. We packed up as quickly as we could and headed toward Thai border. After running with my father for hours we heard gun fire, it was the khmer rouge. They were shooting as us and the other families that was fleeing. We all panic and I my mom grab me and the baby and started running. After a while we had lost my father, brothers and sisters. I remembered being really scared. I was probably 6 yrs old. Suddenly my mom was shaking my baby brother and she put him down on the grass and went to hide in the bushes because there was still gun fire. What I didn't know was my little brother was shot in the head when we were running. I don't remember how long we were hiding but we walked for a very long time. Then we came to a Thai military camp with five so soldiers. I remember one of the soldier gave me some food. There must of been others families but I don't remember. After a while we were on our way to another camp. When there we finally found my family but some were missing, my two elder sisters. I think we spent time in the Thai refugee camp for 2 or 3 years. I remember herring bombs going off now and then, attending the school, playing soccer and flying kites. I think then we were taken into the cities of Thailand. We spent time in this sticky camp there and I think then we were sponsor by an American from US…</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 now realize that the war had a tremendous effect on my families in some ways or another. As I was typing this up I felt angry for revenge for the lost of my sisters, baby brother and other khmers that went through </a:t>
            </a:r>
            <a:r>
              <a:rPr lang="en" sz="1100">
                <a:solidFill>
                  <a:schemeClr val="dk1"/>
                </a:solidFill>
                <a:latin typeface="Inter"/>
                <a:ea typeface="Inter"/>
                <a:cs typeface="Inter"/>
                <a:sym typeface="Inter"/>
              </a:rPr>
              <a:t>similar</a:t>
            </a:r>
            <a:r>
              <a:rPr lang="en" sz="1100">
                <a:solidFill>
                  <a:schemeClr val="dk1"/>
                </a:solidFill>
                <a:latin typeface="Inter"/>
                <a:ea typeface="Inter"/>
                <a:cs typeface="Inter"/>
                <a:sym typeface="Inter"/>
              </a:rPr>
              <a:t> sorrowful disastrous tragedy. What I don't understand is why the US did not intervene even to save million of innocent lives.”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-Mao Hiet, Digital Archive of Cambodia Holocaust Survivors</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